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64" r:id="rId2"/>
  </p:sldIdLst>
  <p:sldSz cx="32918400" cy="43891200"/>
  <p:notesSz cx="6858000" cy="9144000"/>
  <p:embeddedFontLst>
    <p:embeddedFont>
      <p:font typeface="Lora"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C2FF"/>
    <a:srgbClr val="FFBD65"/>
    <a:srgbClr val="DDFCFF"/>
    <a:srgbClr val="DBCEFE"/>
    <a:srgbClr val="DD2FDD"/>
    <a:srgbClr val="29A3FF"/>
    <a:srgbClr val="69BFFF"/>
    <a:srgbClr val="FF7C80"/>
    <a:srgbClr val="A080FC"/>
    <a:srgbClr val="9418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p:scale>
          <a:sx n="33" d="100"/>
          <a:sy n="33" d="100"/>
        </p:scale>
        <p:origin x="384" y="-4570"/>
      </p:cViewPr>
      <p:guideLst>
        <p:guide orient="horz" pos="23642"/>
        <p:guide pos="16070"/>
        <p:guide orient="horz" pos="24576"/>
        <p:guide pos="54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115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svg"/><Relationship Id="rId39" Type="http://schemas.openxmlformats.org/officeDocument/2006/relationships/image" Target="../media/image35.pn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svg"/><Relationship Id="rId55" Type="http://schemas.openxmlformats.org/officeDocument/2006/relationships/image" Target="../media/image51.png"/><Relationship Id="rId7" Type="http://schemas.openxmlformats.org/officeDocument/2006/relationships/hyperlink" Target="https://doi.org/10.3389/FIMMU.2022.1029167" TargetMode="External"/><Relationship Id="rId12" Type="http://schemas.openxmlformats.org/officeDocument/2006/relationships/image" Target="../media/image8.sv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svg"/><Relationship Id="rId38" Type="http://schemas.openxmlformats.org/officeDocument/2006/relationships/image" Target="../media/image34.svg"/><Relationship Id="rId46" Type="http://schemas.openxmlformats.org/officeDocument/2006/relationships/image" Target="../media/image42.sv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29" Type="http://schemas.openxmlformats.org/officeDocument/2006/relationships/image" Target="../media/image25.png"/><Relationship Id="rId41" Type="http://schemas.openxmlformats.org/officeDocument/2006/relationships/image" Target="../media/image37.svg"/><Relationship Id="rId54" Type="http://schemas.openxmlformats.org/officeDocument/2006/relationships/image" Target="../media/image50.sv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49.png"/><Relationship Id="rId58" Type="http://schemas.openxmlformats.org/officeDocument/2006/relationships/image" Target="../media/image54.sv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32.svg"/><Relationship Id="rId49" Type="http://schemas.openxmlformats.org/officeDocument/2006/relationships/image" Target="../media/image45.png"/><Relationship Id="rId57" Type="http://schemas.openxmlformats.org/officeDocument/2006/relationships/image" Target="../media/image53.png"/><Relationship Id="rId10" Type="http://schemas.openxmlformats.org/officeDocument/2006/relationships/image" Target="../media/image6.jpe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png"/><Relationship Id="rId52" Type="http://schemas.openxmlformats.org/officeDocument/2006/relationships/image" Target="../media/image48.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 Id="rId43" Type="http://schemas.openxmlformats.org/officeDocument/2006/relationships/image" Target="../media/image39.svg"/><Relationship Id="rId48" Type="http://schemas.openxmlformats.org/officeDocument/2006/relationships/image" Target="../media/image44.svg"/><Relationship Id="rId56" Type="http://schemas.openxmlformats.org/officeDocument/2006/relationships/image" Target="../media/image52.svg"/><Relationship Id="rId8" Type="http://schemas.openxmlformats.org/officeDocument/2006/relationships/hyperlink" Target="https://doi.org/10.21769/BIOPROTOC.2124" TargetMode="External"/><Relationship Id="rId51" Type="http://schemas.openxmlformats.org/officeDocument/2006/relationships/image" Target="../media/image47.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3"/>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4"/>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5">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6">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7"/>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8"/>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9"/>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3"/>
          <a:stretch>
            <a:fillRect/>
          </a:stretch>
        </p:blipFill>
        <p:spPr>
          <a:xfrm>
            <a:off x="6304372" y="2118944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3"/>
          <a:stretch>
            <a:fillRect/>
          </a:stretch>
        </p:blipFill>
        <p:spPr>
          <a:xfrm>
            <a:off x="8991473" y="21449311"/>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flipV="1">
            <a:off x="7778583" y="21927215"/>
            <a:ext cx="1212890" cy="1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87" idx="1"/>
          </p:cNvCxnSpPr>
          <p:nvPr/>
        </p:nvCxnSpPr>
        <p:spPr>
          <a:xfrm flipV="1">
            <a:off x="9932520" y="20633824"/>
            <a:ext cx="1336120" cy="12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75" idx="1"/>
          </p:cNvCxnSpPr>
          <p:nvPr/>
        </p:nvCxnSpPr>
        <p:spPr>
          <a:xfrm>
            <a:off x="9932520" y="21927215"/>
            <a:ext cx="1414686" cy="3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2366856" y="19882503"/>
            <a:ext cx="952792" cy="584775"/>
          </a:xfrm>
          <a:prstGeom prst="rect">
            <a:avLst/>
          </a:prstGeom>
          <a:noFill/>
        </p:spPr>
        <p:txBody>
          <a:bodyPr wrap="square" rtlCol="0">
            <a:spAutoFit/>
          </a:bodyPr>
          <a:lstStyle/>
          <a:p>
            <a:r>
              <a:rPr lang="en-IN" sz="1600"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2507313" y="22609635"/>
            <a:ext cx="1145893" cy="584775"/>
          </a:xfrm>
          <a:prstGeom prst="rect">
            <a:avLst/>
          </a:prstGeom>
          <a:noFill/>
        </p:spPr>
        <p:txBody>
          <a:bodyPr wrap="square" rtlCol="0">
            <a:spAutoFit/>
          </a:bodyPr>
          <a:lstStyle/>
          <a:p>
            <a:r>
              <a:rPr lang="en-IN" sz="1600"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2722691" y="20923983"/>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111657" y="21225028"/>
            <a:ext cx="1145893" cy="584775"/>
          </a:xfrm>
          <a:prstGeom prst="rect">
            <a:avLst/>
          </a:prstGeom>
          <a:noFill/>
        </p:spPr>
        <p:txBody>
          <a:bodyPr wrap="square" rtlCol="0">
            <a:spAutoFit/>
          </a:bodyPr>
          <a:lstStyle/>
          <a:p>
            <a:r>
              <a:rPr lang="en-IN" sz="1600"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4"/>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117962" y="21590621"/>
            <a:ext cx="1411293"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569785" y="21752176"/>
            <a:ext cx="548177" cy="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683564" y="20427704"/>
            <a:ext cx="2269297"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cxnSpLocks/>
            <a:stCxn id="100" idx="1"/>
            <a:endCxn id="87" idx="3"/>
          </p:cNvCxnSpPr>
          <p:nvPr/>
        </p:nvCxnSpPr>
        <p:spPr>
          <a:xfrm flipH="1">
            <a:off x="13394914" y="20596981"/>
            <a:ext cx="4288650" cy="3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cxnSpLocks/>
            <a:stCxn id="95" idx="0"/>
            <a:endCxn id="100" idx="2"/>
          </p:cNvCxnSpPr>
          <p:nvPr/>
        </p:nvCxnSpPr>
        <p:spPr>
          <a:xfrm flipH="1" flipV="1">
            <a:off x="18818213" y="20766258"/>
            <a:ext cx="5396" cy="8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264655" y="2231001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8551429" y="22410351"/>
            <a:ext cx="2039300"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6319117" y="22694621"/>
            <a:ext cx="1780816"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3535041455"/>
              </p:ext>
            </p:extLst>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5"/>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6"/>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29"/>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4"/>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39"/>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2">
              <a:extLst>
                <a:ext uri="{96DAC541-7B7A-43D3-8B79-37D633B846F1}">
                  <asvg:svgBlip xmlns:asvg="http://schemas.microsoft.com/office/drawing/2016/SVG/main" r:embed="rId43"/>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4"/>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pic>
        <p:nvPicPr>
          <p:cNvPr id="12" name="Graphic 11">
            <a:extLst>
              <a:ext uri="{FF2B5EF4-FFF2-40B4-BE49-F238E27FC236}">
                <a16:creationId xmlns:a16="http://schemas.microsoft.com/office/drawing/2014/main" id="{1700FDF9-BFEE-F37C-CE40-B672780BB16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6821682" y="8541296"/>
            <a:ext cx="5967814" cy="7776464"/>
          </a:xfrm>
          <a:prstGeom prst="rect">
            <a:avLst/>
          </a:prstGeom>
        </p:spPr>
      </p:pic>
      <p:pic>
        <p:nvPicPr>
          <p:cNvPr id="75" name="Graphic 74">
            <a:extLst>
              <a:ext uri="{FF2B5EF4-FFF2-40B4-BE49-F238E27FC236}">
                <a16:creationId xmlns:a16="http://schemas.microsoft.com/office/drawing/2014/main" id="{BC043330-A298-66E0-DD42-851D75BDE81D}"/>
              </a:ext>
            </a:extLst>
          </p:cNvPr>
          <p:cNvPicPr>
            <a:picLocks noChangeAspect="1"/>
          </p:cNvPicPr>
          <p:nvPr/>
        </p:nvPicPr>
        <p:blipFill rotWithShape="1">
          <a:blip r:embed="rId57">
            <a:extLst>
              <a:ext uri="{96DAC541-7B7A-43D3-8B79-37D633B846F1}">
                <asvg:svgBlip xmlns:asvg="http://schemas.microsoft.com/office/drawing/2016/SVG/main" r:embed="rId58"/>
              </a:ext>
            </a:extLst>
          </a:blip>
          <a:srcRect l="37251" r="10290"/>
          <a:stretch/>
        </p:blipFill>
        <p:spPr>
          <a:xfrm>
            <a:off x="11347206" y="21401755"/>
            <a:ext cx="2039300" cy="1850046"/>
          </a:xfrm>
          <a:prstGeom prst="rect">
            <a:avLst/>
          </a:prstGeom>
        </p:spPr>
      </p:pic>
      <p:pic>
        <p:nvPicPr>
          <p:cNvPr id="87" name="Graphic 86">
            <a:extLst>
              <a:ext uri="{FF2B5EF4-FFF2-40B4-BE49-F238E27FC236}">
                <a16:creationId xmlns:a16="http://schemas.microsoft.com/office/drawing/2014/main" id="{A93A1B2F-28B4-E613-5C43-F254C136C5C2}"/>
              </a:ext>
            </a:extLst>
          </p:cNvPr>
          <p:cNvPicPr>
            <a:picLocks noChangeAspect="1"/>
          </p:cNvPicPr>
          <p:nvPr/>
        </p:nvPicPr>
        <p:blipFill rotWithShape="1">
          <a:blip r:embed="rId57">
            <a:extLst>
              <a:ext uri="{96DAC541-7B7A-43D3-8B79-37D633B846F1}">
                <asvg:svgBlip xmlns:asvg="http://schemas.microsoft.com/office/drawing/2016/SVG/main" r:embed="rId58"/>
              </a:ext>
            </a:extLst>
          </a:blip>
          <a:srcRect l="35602" r="9702"/>
          <a:stretch/>
        </p:blipFill>
        <p:spPr>
          <a:xfrm>
            <a:off x="11268640" y="19708801"/>
            <a:ext cx="2126274" cy="1850046"/>
          </a:xfrm>
          <a:prstGeom prst="rect">
            <a:avLst/>
          </a:prstGeom>
        </p:spPr>
      </p:pic>
      <p:sp>
        <p:nvSpPr>
          <p:cNvPr id="158" name="TextBox 157">
            <a:extLst>
              <a:ext uri="{FF2B5EF4-FFF2-40B4-BE49-F238E27FC236}">
                <a16:creationId xmlns:a16="http://schemas.microsoft.com/office/drawing/2014/main" id="{D8BABB21-C260-DF6B-DFD9-BD7578FFA035}"/>
              </a:ext>
            </a:extLst>
          </p:cNvPr>
          <p:cNvSpPr txBox="1"/>
          <p:nvPr/>
        </p:nvSpPr>
        <p:spPr>
          <a:xfrm>
            <a:off x="2680657" y="20804119"/>
            <a:ext cx="3342920" cy="707886"/>
          </a:xfrm>
          <a:prstGeom prst="rect">
            <a:avLst/>
          </a:prstGeom>
          <a:solidFill>
            <a:schemeClr val="accent1">
              <a:lumMod val="20000"/>
              <a:lumOff val="80000"/>
            </a:schemeClr>
          </a:solidFill>
        </p:spPr>
        <p:txBody>
          <a:bodyPr wrap="square" rtlCol="0">
            <a:spAutoFit/>
          </a:bodyPr>
          <a:lstStyle/>
          <a:p>
            <a:pPr algn="ctr"/>
            <a:r>
              <a:rPr lang="en-IN" sz="2000" dirty="0"/>
              <a:t>Environment</a:t>
            </a:r>
          </a:p>
          <a:p>
            <a:pPr algn="ctr"/>
            <a:r>
              <a:rPr lang="en-IN" sz="2000" dirty="0"/>
              <a:t>(Pembro-PD1 complex)</a:t>
            </a:r>
          </a:p>
        </p:txBody>
      </p:sp>
      <p:sp>
        <p:nvSpPr>
          <p:cNvPr id="159" name="TextBox 158">
            <a:extLst>
              <a:ext uri="{FF2B5EF4-FFF2-40B4-BE49-F238E27FC236}">
                <a16:creationId xmlns:a16="http://schemas.microsoft.com/office/drawing/2014/main" id="{ACF0BFAE-BFBB-1D76-77A0-D9FB73B0BF20}"/>
              </a:ext>
            </a:extLst>
          </p:cNvPr>
          <p:cNvSpPr txBox="1"/>
          <p:nvPr/>
        </p:nvSpPr>
        <p:spPr>
          <a:xfrm>
            <a:off x="8716652" y="20110701"/>
            <a:ext cx="1003446" cy="584775"/>
          </a:xfrm>
          <a:prstGeom prst="rect">
            <a:avLst/>
          </a:prstGeom>
          <a:solidFill>
            <a:schemeClr val="accent1">
              <a:lumMod val="20000"/>
              <a:lumOff val="80000"/>
            </a:schemeClr>
          </a:solidFill>
        </p:spPr>
        <p:txBody>
          <a:bodyPr wrap="square" rtlCol="0">
            <a:spAutoFit/>
          </a:bodyPr>
          <a:lstStyle/>
          <a:p>
            <a:pPr algn="ctr"/>
            <a:r>
              <a:rPr lang="en-IN" sz="1600" dirty="0"/>
              <a:t>Agent (B-cell)</a:t>
            </a:r>
          </a:p>
        </p:txBody>
      </p:sp>
      <p:sp>
        <p:nvSpPr>
          <p:cNvPr id="1024" name="TextBox 1023">
            <a:extLst>
              <a:ext uri="{FF2B5EF4-FFF2-40B4-BE49-F238E27FC236}">
                <a16:creationId xmlns:a16="http://schemas.microsoft.com/office/drawing/2014/main" id="{894A84A5-7C55-5C5B-C092-E6E5B7FD836A}"/>
              </a:ext>
            </a:extLst>
          </p:cNvPr>
          <p:cNvSpPr txBox="1"/>
          <p:nvPr/>
        </p:nvSpPr>
        <p:spPr>
          <a:xfrm>
            <a:off x="6295609" y="20084985"/>
            <a:ext cx="1467456" cy="646331"/>
          </a:xfrm>
          <a:prstGeom prst="rect">
            <a:avLst/>
          </a:prstGeom>
          <a:solidFill>
            <a:schemeClr val="accent1">
              <a:lumMod val="20000"/>
              <a:lumOff val="80000"/>
            </a:schemeClr>
          </a:solidFill>
        </p:spPr>
        <p:txBody>
          <a:bodyPr wrap="square" rtlCol="0">
            <a:spAutoFit/>
          </a:bodyPr>
          <a:lstStyle/>
          <a:p>
            <a:pPr algn="ctr"/>
            <a:r>
              <a:rPr lang="en-IN" sz="1800" dirty="0"/>
              <a:t>Action (Mutation)</a:t>
            </a:r>
          </a:p>
        </p:txBody>
      </p:sp>
      <p:cxnSp>
        <p:nvCxnSpPr>
          <p:cNvPr id="1026" name="Straight Arrow Connector 1025">
            <a:extLst>
              <a:ext uri="{FF2B5EF4-FFF2-40B4-BE49-F238E27FC236}">
                <a16:creationId xmlns:a16="http://schemas.microsoft.com/office/drawing/2014/main" id="{0374EB09-ADDE-B6D5-350B-3AE2AC130A94}"/>
              </a:ext>
            </a:extLst>
          </p:cNvPr>
          <p:cNvCxnSpPr>
            <a:endCxn id="159" idx="3"/>
          </p:cNvCxnSpPr>
          <p:nvPr/>
        </p:nvCxnSpPr>
        <p:spPr>
          <a:xfrm flipH="1" flipV="1">
            <a:off x="9720098" y="20403089"/>
            <a:ext cx="1579997" cy="19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23EDC9E-BEDD-106D-8C55-76BD946C7725}"/>
              </a:ext>
            </a:extLst>
          </p:cNvPr>
          <p:cNvCxnSpPr>
            <a:stCxn id="159" idx="1"/>
            <a:endCxn id="1024" idx="3"/>
          </p:cNvCxnSpPr>
          <p:nvPr/>
        </p:nvCxnSpPr>
        <p:spPr>
          <a:xfrm flipH="1">
            <a:off x="7763065" y="20403089"/>
            <a:ext cx="953587" cy="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A96181B-4241-45D1-5418-7DE1C7D7CBBC}"/>
              </a:ext>
            </a:extLst>
          </p:cNvPr>
          <p:cNvCxnSpPr>
            <a:cxnSpLocks/>
            <a:stCxn id="87" idx="3"/>
            <a:endCxn id="94" idx="1"/>
          </p:cNvCxnSpPr>
          <p:nvPr/>
        </p:nvCxnSpPr>
        <p:spPr>
          <a:xfrm>
            <a:off x="13394914" y="20633824"/>
            <a:ext cx="1484110" cy="111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F0009F4B-2A93-4122-DC64-615AC60DF890}"/>
              </a:ext>
            </a:extLst>
          </p:cNvPr>
          <p:cNvCxnSpPr>
            <a:cxnSpLocks/>
            <a:stCxn id="75" idx="3"/>
            <a:endCxn id="94" idx="1"/>
          </p:cNvCxnSpPr>
          <p:nvPr/>
        </p:nvCxnSpPr>
        <p:spPr>
          <a:xfrm flipV="1">
            <a:off x="13386506" y="21752176"/>
            <a:ext cx="1492518" cy="57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D42E5B47-499D-8A14-9A7D-2C9299D70073}"/>
              </a:ext>
            </a:extLst>
          </p:cNvPr>
          <p:cNvCxnSpPr>
            <a:stCxn id="1024" idx="1"/>
            <a:endCxn id="158" idx="0"/>
          </p:cNvCxnSpPr>
          <p:nvPr/>
        </p:nvCxnSpPr>
        <p:spPr>
          <a:xfrm flipH="1">
            <a:off x="4352117" y="20408151"/>
            <a:ext cx="1943492" cy="39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F2EDA276-D8A8-94B4-DA1E-BCD8834D63BC}"/>
              </a:ext>
            </a:extLst>
          </p:cNvPr>
          <p:cNvCxnSpPr>
            <a:stCxn id="158" idx="2"/>
            <a:endCxn id="50" idx="1"/>
          </p:cNvCxnSpPr>
          <p:nvPr/>
        </p:nvCxnSpPr>
        <p:spPr>
          <a:xfrm>
            <a:off x="4352117" y="21512005"/>
            <a:ext cx="1952255" cy="42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6476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1419</Words>
  <Application>Microsoft Office PowerPoint</Application>
  <PresentationFormat>Custom</PresentationFormat>
  <Paragraphs>180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Times New Roman</vt:lpstr>
      <vt:lpstr>Aptos</vt:lpstr>
      <vt:lpstr>Lora</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dc:creator>
  <cp:lastModifiedBy>Anmol Singh</cp:lastModifiedBy>
  <cp:revision>29</cp:revision>
  <dcterms:modified xsi:type="dcterms:W3CDTF">2024-05-23T13:57:29Z</dcterms:modified>
</cp:coreProperties>
</file>